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3716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316"/>
  </p:normalViewPr>
  <p:slideViewPr>
    <p:cSldViewPr snapToGrid="0" snapToObjects="1">
      <p:cViewPr varScale="1">
        <p:scale>
          <a:sx n="37" d="100"/>
          <a:sy n="37" d="100"/>
        </p:scale>
        <p:origin x="172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30281" y="5772150"/>
            <a:ext cx="12298301" cy="2167744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8662" y="5018087"/>
            <a:ext cx="12301538" cy="2660719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28662" y="7566347"/>
            <a:ext cx="12301538" cy="333257"/>
          </a:xfrm>
          <a:prstGeom prst="rect">
            <a:avLst/>
          </a:prstGeom>
        </p:spPr>
        <p:txBody>
          <a:bodyPr/>
          <a:lstStyle>
            <a:lvl1pPr algn="ctr" defTabSz="268731">
              <a:spcBef>
                <a:spcPts val="1400"/>
              </a:spcBef>
              <a:defRPr sz="1564" spc="-46"/>
            </a:lvl1pPr>
          </a:lstStyle>
          <a:p>
            <a:r>
              <a:t>Fact information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67129" y="8823982"/>
            <a:ext cx="11638921" cy="319469"/>
          </a:xfrm>
          <a:prstGeom prst="rect">
            <a:avLst/>
          </a:prstGeom>
        </p:spPr>
        <p:txBody>
          <a:bodyPr/>
          <a:lstStyle>
            <a:lvl1pPr defTabSz="327152">
              <a:defRPr sz="1568" spc="-47"/>
            </a:lvl1pPr>
          </a:lstStyle>
          <a:p>
            <a:r>
              <a:t>Attribution 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09950" y="5437622"/>
            <a:ext cx="12096100" cy="3092326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200" b="1" i="1" spc="-528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sz="13200" b="1" i="1" spc="-528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sz="13200" b="1" i="1" spc="-528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sz="13200" b="1" i="1" spc="-528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sz="13200" b="1" i="1" spc="-52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-angle view of a pink inflatable raft in a pool"/>
          <p:cNvSpPr>
            <a:spLocks noGrp="1"/>
          </p:cNvSpPr>
          <p:nvPr>
            <p:ph type="pic" idx="21"/>
          </p:nvPr>
        </p:nvSpPr>
        <p:spPr>
          <a:xfrm>
            <a:off x="3300412" y="3000375"/>
            <a:ext cx="11572874" cy="7715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alm trees against a pink and purple sky after sunset"/>
          <p:cNvSpPr>
            <a:spLocks noGrp="1"/>
          </p:cNvSpPr>
          <p:nvPr>
            <p:ph type="pic" sz="quarter" idx="22"/>
          </p:nvPr>
        </p:nvSpPr>
        <p:spPr>
          <a:xfrm>
            <a:off x="-1" y="2347912"/>
            <a:ext cx="6786564" cy="50911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A pink inflatable ring floating in a pool"/>
          <p:cNvSpPr>
            <a:spLocks noGrp="1"/>
          </p:cNvSpPr>
          <p:nvPr>
            <p:ph type="pic" sz="quarter" idx="23"/>
          </p:nvPr>
        </p:nvSpPr>
        <p:spPr>
          <a:xfrm>
            <a:off x="-1" y="6558781"/>
            <a:ext cx="6786564" cy="45243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>
            <a:spLocks noGrp="1"/>
          </p:cNvSpPr>
          <p:nvPr>
            <p:ph type="pic" idx="21"/>
          </p:nvPr>
        </p:nvSpPr>
        <p:spPr>
          <a:xfrm>
            <a:off x="-207169" y="2728912"/>
            <a:ext cx="14137482" cy="9423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-angle view of a building and palm trees under a bright sky"/>
          <p:cNvSpPr>
            <a:spLocks noGrp="1"/>
          </p:cNvSpPr>
          <p:nvPr>
            <p:ph type="pic" idx="21"/>
          </p:nvPr>
        </p:nvSpPr>
        <p:spPr>
          <a:xfrm>
            <a:off x="-142875" y="785812"/>
            <a:ext cx="14051757" cy="105411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728662" y="5466754"/>
            <a:ext cx="12301538" cy="2643189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8662" y="8214061"/>
            <a:ext cx="12301538" cy="800277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3714750"/>
            <a:ext cx="13716001" cy="7000875"/>
          </a:xfrm>
          <a:prstGeom prst="rect">
            <a:avLst/>
          </a:prstGeom>
          <a:solidFill>
            <a:srgbClr val="FFFFFF">
              <a:alpha val="90149"/>
            </a:srgbClr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endParaRPr/>
          </a:p>
        </p:txBody>
      </p:sp>
      <p:sp>
        <p:nvSpPr>
          <p:cNvPr id="31" name="Low-angle view of a palm tree with Dubai’s skyscrapers in the background"/>
          <p:cNvSpPr>
            <a:spLocks noGrp="1"/>
          </p:cNvSpPr>
          <p:nvPr>
            <p:ph type="pic" sz="half" idx="21"/>
          </p:nvPr>
        </p:nvSpPr>
        <p:spPr>
          <a:xfrm>
            <a:off x="7893704" y="2495359"/>
            <a:ext cx="5821614" cy="87252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28662" y="5105821"/>
            <a:ext cx="6436520" cy="3000376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8662" y="8215312"/>
            <a:ext cx="6436520" cy="178593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3714750"/>
            <a:ext cx="13716001" cy="7000875"/>
          </a:xfrm>
          <a:prstGeom prst="rect">
            <a:avLst/>
          </a:prstGeom>
          <a:solidFill>
            <a:srgbClr val="FFFFFF">
              <a:alpha val="90149"/>
            </a:srgbClr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endParaRPr/>
          </a:p>
        </p:txBody>
      </p:sp>
      <p:sp>
        <p:nvSpPr>
          <p:cNvPr id="4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28662" y="10288060"/>
            <a:ext cx="12301538" cy="241460"/>
          </a:xfrm>
          <a:prstGeom prst="rect">
            <a:avLst/>
          </a:prstGeom>
        </p:spPr>
        <p:txBody>
          <a:bodyPr/>
          <a:lstStyle>
            <a:lvl1pPr defTabSz="327152">
              <a:spcBef>
                <a:spcPts val="1700"/>
              </a:spcBef>
              <a:defRPr sz="1120" spc="-33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28662" y="4993568"/>
            <a:ext cx="12301538" cy="390407"/>
          </a:xfrm>
          <a:prstGeom prst="rect">
            <a:avLst/>
          </a:prstGeom>
        </p:spPr>
        <p:txBody>
          <a:bodyPr/>
          <a:lstStyle>
            <a:lvl1pPr defTabSz="350520">
              <a:defRPr sz="2040" spc="-61"/>
            </a:lvl1pPr>
          </a:lstStyle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28662" y="3912017"/>
            <a:ext cx="12301538" cy="1000343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28662" y="5965031"/>
            <a:ext cx="12301538" cy="4014788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764674" y="10169855"/>
            <a:ext cx="316739" cy="35966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3714750"/>
            <a:ext cx="13716001" cy="7000875"/>
          </a:xfrm>
          <a:prstGeom prst="rect">
            <a:avLst/>
          </a:prstGeom>
          <a:solidFill>
            <a:srgbClr val="FFFFFF">
              <a:alpha val="90149"/>
            </a:srgbClr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endParaRPr/>
          </a:p>
        </p:txBody>
      </p:sp>
      <p:sp>
        <p:nvSpPr>
          <p:cNvPr id="54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28662" y="10288060"/>
            <a:ext cx="12301538" cy="241460"/>
          </a:xfrm>
          <a:prstGeom prst="rect">
            <a:avLst/>
          </a:prstGeom>
        </p:spPr>
        <p:txBody>
          <a:bodyPr/>
          <a:lstStyle>
            <a:lvl1pPr defTabSz="327152">
              <a:spcBef>
                <a:spcPts val="1700"/>
              </a:spcBef>
              <a:defRPr sz="1120" spc="-33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28662" y="5965031"/>
            <a:ext cx="12301538" cy="4013616"/>
          </a:xfrm>
          <a:prstGeom prst="rect">
            <a:avLst/>
          </a:prstGeom>
        </p:spPr>
        <p:txBody>
          <a:bodyPr numCol="2" spcCol="615076"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3714750"/>
            <a:ext cx="13716001" cy="7000875"/>
          </a:xfrm>
          <a:prstGeom prst="rect">
            <a:avLst/>
          </a:prstGeom>
          <a:solidFill>
            <a:srgbClr val="FFFFFF">
              <a:alpha val="90149"/>
            </a:srgbClr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endParaRPr/>
          </a:p>
        </p:txBody>
      </p:sp>
      <p:sp>
        <p:nvSpPr>
          <p:cNvPr id="64" name="A blue and white director’s chair beside a pool with a floating blue inflatable ring"/>
          <p:cNvSpPr>
            <a:spLocks noGrp="1"/>
          </p:cNvSpPr>
          <p:nvPr>
            <p:ph type="pic" sz="half" idx="21"/>
          </p:nvPr>
        </p:nvSpPr>
        <p:spPr>
          <a:xfrm>
            <a:off x="7894288" y="2859507"/>
            <a:ext cx="5826815" cy="80041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8662" y="5957887"/>
            <a:ext cx="6436520" cy="3873699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6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28662" y="10288060"/>
            <a:ext cx="6436520" cy="241460"/>
          </a:xfrm>
          <a:prstGeom prst="rect">
            <a:avLst/>
          </a:prstGeom>
        </p:spPr>
        <p:txBody>
          <a:bodyPr/>
          <a:lstStyle>
            <a:lvl1pPr defTabSz="327152">
              <a:spcBef>
                <a:spcPts val="1700"/>
              </a:spcBef>
              <a:defRPr sz="1120" spc="-33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28662" y="3914775"/>
            <a:ext cx="6436520" cy="1387674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68" name="Slide Subtitle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728662" y="5302448"/>
            <a:ext cx="6436520" cy="381585"/>
          </a:xfrm>
          <a:prstGeom prst="rect">
            <a:avLst/>
          </a:prstGeom>
        </p:spPr>
        <p:txBody>
          <a:bodyPr/>
          <a:lstStyle>
            <a:lvl1pPr defTabSz="332994">
              <a:defRPr sz="1937" spc="-58"/>
            </a:lvl1pPr>
          </a:lstStyle>
          <a:p>
            <a:r>
              <a:t>Slide Subtitle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728662" y="6040354"/>
            <a:ext cx="12301538" cy="162100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1" y="3714750"/>
            <a:ext cx="13716001" cy="7000875"/>
          </a:xfrm>
          <a:prstGeom prst="rect">
            <a:avLst/>
          </a:prstGeom>
          <a:solidFill>
            <a:srgbClr val="FFFFFF">
              <a:alpha val="85000"/>
            </a:srgbClr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endParaRPr/>
          </a:p>
        </p:txBody>
      </p:sp>
      <p:sp>
        <p:nvSpPr>
          <p:cNvPr id="85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28662" y="10288060"/>
            <a:ext cx="12301538" cy="241460"/>
          </a:xfrm>
          <a:prstGeom prst="rect">
            <a:avLst/>
          </a:prstGeom>
        </p:spPr>
        <p:txBody>
          <a:bodyPr/>
          <a:lstStyle>
            <a:lvl1pPr defTabSz="327152">
              <a:spcBef>
                <a:spcPts val="1700"/>
              </a:spcBef>
              <a:defRPr sz="1120" spc="-33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6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28662" y="4993568"/>
            <a:ext cx="12301538" cy="390407"/>
          </a:xfrm>
          <a:prstGeom prst="rect">
            <a:avLst/>
          </a:prstGeom>
        </p:spPr>
        <p:txBody>
          <a:bodyPr/>
          <a:lstStyle>
            <a:lvl1pPr defTabSz="350520">
              <a:defRPr sz="2040" spc="-61"/>
            </a:lvl1pPr>
          </a:lstStyle>
          <a:p>
            <a:r>
              <a:t>Slide Subtitle </a:t>
            </a:r>
          </a:p>
        </p:txBody>
      </p:sp>
      <p:sp>
        <p:nvSpPr>
          <p:cNvPr id="8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28662" y="3912017"/>
            <a:ext cx="12301538" cy="100012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1" y="3714750"/>
            <a:ext cx="13716001" cy="7000875"/>
          </a:xfrm>
          <a:prstGeom prst="rect">
            <a:avLst/>
          </a:prstGeom>
          <a:solidFill>
            <a:srgbClr val="FFFFFF">
              <a:alpha val="85000"/>
            </a:srgbClr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endParaRPr/>
          </a:p>
        </p:txBody>
      </p:sp>
      <p:sp>
        <p:nvSpPr>
          <p:cNvPr id="96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28662" y="10288060"/>
            <a:ext cx="12301538" cy="241460"/>
          </a:xfrm>
          <a:prstGeom prst="rect">
            <a:avLst/>
          </a:prstGeom>
        </p:spPr>
        <p:txBody>
          <a:bodyPr/>
          <a:lstStyle>
            <a:lvl1pPr defTabSz="327152">
              <a:spcBef>
                <a:spcPts val="1700"/>
              </a:spcBef>
              <a:defRPr sz="1120" spc="-33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97" name="Agenda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28662" y="4993568"/>
            <a:ext cx="12301538" cy="390407"/>
          </a:xfrm>
          <a:prstGeom prst="rect">
            <a:avLst/>
          </a:prstGeom>
        </p:spPr>
        <p:txBody>
          <a:bodyPr/>
          <a:lstStyle>
            <a:lvl1pPr defTabSz="350520">
              <a:defRPr sz="2040" spc="-61"/>
            </a:lvl1pPr>
          </a:lstStyle>
          <a:p>
            <a:r>
              <a:t>Agenda Subtitle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28662" y="5879306"/>
            <a:ext cx="12301538" cy="4014788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728662" y="3912017"/>
            <a:ext cx="12301538" cy="100012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730321" y="5466754"/>
            <a:ext cx="12301538" cy="26431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30321" y="8214061"/>
            <a:ext cx="12301538" cy="7887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766818" y="10168794"/>
            <a:ext cx="316739" cy="359665"/>
          </a:xfrm>
          <a:prstGeom prst="rect">
            <a:avLst/>
          </a:prstGeom>
          <a:ln w="3175">
            <a:miter lim="400000"/>
          </a:ln>
        </p:spPr>
        <p:txBody>
          <a:bodyPr wrap="none" lIns="28575" tIns="28575" rIns="28575" bIns="28575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z="1800" spc="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1" i="0" u="none" strike="noStrike" cap="all" spc="-660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1" i="0" u="none" strike="noStrike" cap="all" spc="-660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1" i="0" u="none" strike="noStrike" cap="all" spc="-660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1" i="0" u="none" strike="noStrike" cap="all" spc="-660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1" i="0" u="none" strike="noStrike" cap="all" spc="-660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1" i="0" u="none" strike="noStrike" cap="all" spc="-660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1" i="0" u="none" strike="noStrike" cap="all" spc="-660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1" i="0" u="none" strike="noStrike" cap="all" spc="-660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1" i="0" u="none" strike="noStrike" cap="all" spc="-660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all" spc="-102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all" spc="-102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all" spc="-102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all" spc="-102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all" spc="-102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all" spc="-102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all" spc="-102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all" spc="-102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all" spc="-102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aster Data Visualization with Seaborn in Just 3 Minutes！👀"/>
          <p:cNvSpPr txBox="1">
            <a:spLocks noGrp="1"/>
          </p:cNvSpPr>
          <p:nvPr>
            <p:ph type="title"/>
          </p:nvPr>
        </p:nvSpPr>
        <p:spPr>
          <a:xfrm>
            <a:off x="654550" y="1618987"/>
            <a:ext cx="12406900" cy="9386697"/>
          </a:xfrm>
          <a:prstGeom prst="rect">
            <a:avLst/>
          </a:prstGeom>
        </p:spPr>
        <p:txBody>
          <a:bodyPr/>
          <a:lstStyle/>
          <a:p>
            <a:pPr defTabSz="893861">
              <a:defRPr sz="10164" spc="-508"/>
            </a:pPr>
            <a:r>
              <a:rPr sz="25000" dirty="0"/>
              <a:t>M</a:t>
            </a:r>
            <a:r>
              <a:rPr dirty="0"/>
              <a:t>aster Data Visualization with </a:t>
            </a:r>
            <a:r>
              <a:rPr dirty="0">
                <a:gradFill flip="none" rotWithShape="1">
                  <a:gsLst>
                    <a:gs pos="0">
                      <a:schemeClr val="accent2">
                        <a:hueOff val="2145872"/>
                        <a:lumOff val="27123"/>
                      </a:schemeClr>
                    </a:gs>
                    <a:gs pos="100000">
                      <a:schemeClr val="accent6">
                        <a:hueOff val="113101"/>
                        <a:lumOff val="-24938"/>
                      </a:schemeClr>
                    </a:gs>
                  </a:gsLst>
                  <a:lin ang="5400000" scaled="0"/>
                </a:gradFill>
              </a:rPr>
              <a:t>Seaborn</a:t>
            </a:r>
            <a:r>
              <a:rPr dirty="0"/>
              <a:t> in Just 3 Minutes！👀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1" animBg="1" advAuto="0"/>
      <p:bldP spid="160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What’s seaborn？"/>
          <p:cNvSpPr txBox="1"/>
          <p:nvPr/>
        </p:nvSpPr>
        <p:spPr>
          <a:xfrm>
            <a:off x="492792" y="257599"/>
            <a:ext cx="11749377" cy="18639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b">
            <a:normAutofit/>
          </a:bodyPr>
          <a:lstStyle/>
          <a:p>
            <a:pPr defTabSz="1079599">
              <a:lnSpc>
                <a:spcPct val="100000"/>
              </a:lnSpc>
              <a:spcBef>
                <a:spcPts val="0"/>
              </a:spcBef>
              <a:tabLst/>
              <a:defRPr sz="9486" b="1" cap="all" spc="-379">
                <a:latin typeface="+mn-lt"/>
                <a:ea typeface="+mn-ea"/>
                <a:cs typeface="+mn-cs"/>
                <a:sym typeface="Graphik"/>
              </a:defRPr>
            </a:pPr>
            <a:r>
              <a:t>What’s </a:t>
            </a:r>
            <a:r>
              <a:rPr>
                <a:solidFill>
                  <a:schemeClr val="accent4">
                    <a:hueOff val="71915"/>
                    <a:lumOff val="27921"/>
                  </a:schemeClr>
                </a:solidFill>
              </a:rPr>
              <a:t>seaborn</a:t>
            </a:r>
            <a:r>
              <a:t>？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A29A6-E609-B94B-A66A-578CAD628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8" y="3744190"/>
            <a:ext cx="870671" cy="708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0B4FD-88DE-DF4A-8CB6-F39AFF38DF03}"/>
              </a:ext>
            </a:extLst>
          </p:cNvPr>
          <p:cNvSpPr txBox="1"/>
          <p:nvPr/>
        </p:nvSpPr>
        <p:spPr>
          <a:xfrm>
            <a:off x="1630670" y="3600833"/>
            <a:ext cx="9473620" cy="9954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r>
              <a:rPr lang="en-GB" sz="6600" b="1" dirty="0"/>
              <a:t>A powerful </a:t>
            </a:r>
            <a:r>
              <a:rPr lang="en-GB" sz="7200" b="1" u="sng" dirty="0"/>
              <a:t>Python</a:t>
            </a:r>
            <a:r>
              <a:rPr lang="en-GB" sz="6600" b="1" u="sng" dirty="0"/>
              <a:t> library </a:t>
            </a:r>
            <a:endParaRPr kumimoji="0" lang="en-US" sz="6600" b="1" i="0" u="none" strike="noStrike" cap="none" spc="-26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raphik Compact Regular"/>
              <a:ea typeface="Graphik Compact Regular"/>
              <a:cs typeface="Graphik Compact Regular"/>
              <a:sym typeface="Graphik Compact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3E464-FC9B-8843-B754-6808592F6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8" y="5584501"/>
            <a:ext cx="870671" cy="708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A45EA-92DE-DD4C-938F-A9F32A1440BE}"/>
              </a:ext>
            </a:extLst>
          </p:cNvPr>
          <p:cNvSpPr txBox="1"/>
          <p:nvPr/>
        </p:nvSpPr>
        <p:spPr>
          <a:xfrm>
            <a:off x="1793374" y="5547568"/>
            <a:ext cx="9148209" cy="9954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l"/>
            <a:r>
              <a:rPr lang="en-GB" sz="7200" b="1" dirty="0">
                <a:latin typeface="+mn-lt"/>
              </a:rPr>
              <a:t>For data </a:t>
            </a:r>
            <a:r>
              <a:rPr lang="en-GB" sz="7200" b="1" u="sng" dirty="0">
                <a:latin typeface="+mn-lt"/>
              </a:rPr>
              <a:t>visualization</a:t>
            </a:r>
            <a:endParaRPr kumimoji="0" lang="en-US" sz="7200" b="1" i="0" u="none" strike="noStrike" cap="none" spc="-26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Graphik Compact Regular"/>
              <a:cs typeface="Graphik Compact Regular"/>
              <a:sym typeface="Graphik Compact Regula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2D8DE1-D8C0-7E49-994F-4AFD3698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8" y="10854540"/>
            <a:ext cx="870671" cy="708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EF2FB-4A00-DD42-BE4B-3DECCEF0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8" y="7510834"/>
            <a:ext cx="870671" cy="708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7B9B8A-6994-484A-BD28-AD6091A57E3A}"/>
              </a:ext>
            </a:extLst>
          </p:cNvPr>
          <p:cNvSpPr txBox="1"/>
          <p:nvPr/>
        </p:nvSpPr>
        <p:spPr>
          <a:xfrm>
            <a:off x="1793374" y="7314658"/>
            <a:ext cx="9742134" cy="276819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l"/>
            <a:r>
              <a:rPr lang="en-GB" sz="7200" b="1" dirty="0">
                <a:latin typeface="+mn-lt"/>
              </a:rPr>
              <a:t>Simplifies the process of creating </a:t>
            </a:r>
            <a:r>
              <a:rPr lang="en-GB" sz="7200" b="1" u="sng" dirty="0">
                <a:latin typeface="+mn-lt"/>
              </a:rPr>
              <a:t>statistical graphics</a:t>
            </a:r>
            <a:r>
              <a:rPr lang="en-GB" sz="7200" b="1" dirty="0">
                <a:latin typeface="+mn-lt"/>
              </a:rPr>
              <a:t>📈</a:t>
            </a:r>
            <a:endParaRPr kumimoji="0" lang="en-US" sz="7200" b="1" i="0" u="none" strike="noStrike" cap="none" spc="-26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Graphik Compact Regular"/>
              <a:cs typeface="Graphik Compact Regular"/>
              <a:sym typeface="Graphik Compact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470DC-6F0F-DD4E-944F-80F37BC9A36F}"/>
              </a:ext>
            </a:extLst>
          </p:cNvPr>
          <p:cNvSpPr txBox="1"/>
          <p:nvPr/>
        </p:nvSpPr>
        <p:spPr>
          <a:xfrm>
            <a:off x="1908792" y="10740698"/>
            <a:ext cx="9742134" cy="9954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l"/>
            <a:r>
              <a:rPr lang="en-GB" sz="7200" b="1" dirty="0"/>
              <a:t>B</a:t>
            </a:r>
            <a:r>
              <a:rPr lang="en-GB" sz="7200" b="1"/>
              <a:t>uilt </a:t>
            </a:r>
            <a:r>
              <a:rPr lang="en-GB" sz="7200" b="1" dirty="0"/>
              <a:t>on top of </a:t>
            </a:r>
            <a:r>
              <a:rPr lang="en-GB" sz="7200" b="1" u="sng" dirty="0"/>
              <a:t>Matplotlib</a:t>
            </a:r>
            <a:endParaRPr lang="en-GB" sz="72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et’s quickly experience it!"/>
          <p:cNvSpPr txBox="1">
            <a:spLocks noGrp="1"/>
          </p:cNvSpPr>
          <p:nvPr>
            <p:ph type="body" sz="quarter" idx="1"/>
          </p:nvPr>
        </p:nvSpPr>
        <p:spPr>
          <a:xfrm>
            <a:off x="249016" y="309813"/>
            <a:ext cx="13466983" cy="1553035"/>
          </a:xfrm>
          <a:prstGeom prst="rect">
            <a:avLst/>
          </a:prstGeom>
        </p:spPr>
        <p:txBody>
          <a:bodyPr>
            <a:noAutofit/>
          </a:bodyPr>
          <a:lstStyle>
            <a:lvl1pPr defTabSz="742950">
              <a:defRPr sz="6528" spc="-261"/>
            </a:lvl1pPr>
          </a:lstStyle>
          <a:p>
            <a:r>
              <a:rPr sz="8800" dirty="0"/>
              <a:t>Let’s quickly experience it!</a:t>
            </a:r>
          </a:p>
        </p:txBody>
      </p:sp>
      <p:sp>
        <p:nvSpPr>
          <p:cNvPr id="166" name="First step: Import library"/>
          <p:cNvSpPr txBox="1"/>
          <p:nvPr/>
        </p:nvSpPr>
        <p:spPr>
          <a:xfrm>
            <a:off x="430128" y="2481416"/>
            <a:ext cx="12730038" cy="1052958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lnSpc>
                <a:spcPct val="100000"/>
              </a:lnSpc>
              <a:spcBef>
                <a:spcPts val="3300"/>
              </a:spcBef>
              <a:tabLst/>
              <a:defRPr sz="5900" spc="-117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First step: Import library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rcRect b="21421"/>
          <a:stretch>
            <a:fillRect/>
          </a:stretch>
        </p:blipFill>
        <p:spPr>
          <a:xfrm>
            <a:off x="418159" y="3667078"/>
            <a:ext cx="12753830" cy="1862145"/>
          </a:xfrm>
          <a:prstGeom prst="rect">
            <a:avLst/>
          </a:prstGeom>
          <a:ln w="3175">
            <a:miter lim="400000"/>
          </a:ln>
        </p:spPr>
      </p:pic>
      <p:sp>
        <p:nvSpPr>
          <p:cNvPr id="168" name="Second step: Import dataset"/>
          <p:cNvSpPr txBox="1"/>
          <p:nvPr/>
        </p:nvSpPr>
        <p:spPr>
          <a:xfrm>
            <a:off x="418097" y="5661741"/>
            <a:ext cx="12754144" cy="1052958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lnSpc>
                <a:spcPct val="100000"/>
              </a:lnSpc>
              <a:spcBef>
                <a:spcPts val="3300"/>
              </a:spcBef>
              <a:tabLst/>
              <a:defRPr sz="5900" spc="-117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Second step: Import dataset</a:t>
            </a:r>
          </a:p>
        </p:txBody>
      </p:sp>
      <p:sp>
        <p:nvSpPr>
          <p:cNvPr id="169" name="Third step: Define graph"/>
          <p:cNvSpPr txBox="1"/>
          <p:nvPr/>
        </p:nvSpPr>
        <p:spPr>
          <a:xfrm>
            <a:off x="418097" y="8313513"/>
            <a:ext cx="12789570" cy="1052958"/>
          </a:xfrm>
          <a:prstGeom prst="rect">
            <a:avLst/>
          </a:prstGeom>
          <a:solidFill>
            <a:schemeClr val="accent4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>
            <a:lvl1pPr algn="l">
              <a:lnSpc>
                <a:spcPct val="100000"/>
              </a:lnSpc>
              <a:spcBef>
                <a:spcPts val="3300"/>
              </a:spcBef>
              <a:tabLst/>
              <a:defRPr sz="5900" spc="-117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Third step: Define graph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10" y="6934825"/>
            <a:ext cx="12754144" cy="1279906"/>
          </a:xfrm>
          <a:prstGeom prst="rect">
            <a:avLst/>
          </a:prstGeom>
          <a:ln w="3175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15" y="9586597"/>
            <a:ext cx="12789570" cy="353112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animBg="1" advAuto="0"/>
      <p:bldP spid="166" grpId="2" animBg="1" advAuto="0"/>
      <p:bldP spid="167" grpId="3" animBg="1" advAuto="0"/>
      <p:bldP spid="168" grpId="4" animBg="1" advAuto="0"/>
      <p:bldP spid="169" grpId="6" animBg="1" advAuto="0"/>
      <p:bldP spid="170" grpId="5" animBg="1" advAuto="0"/>
      <p:bldP spid="171" grpId="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inal Result!"/>
          <p:cNvSpPr txBox="1">
            <a:spLocks noGrp="1"/>
          </p:cNvSpPr>
          <p:nvPr>
            <p:ph type="body" sz="quarter" idx="1"/>
          </p:nvPr>
        </p:nvSpPr>
        <p:spPr>
          <a:xfrm>
            <a:off x="255771" y="300625"/>
            <a:ext cx="12298302" cy="2167744"/>
          </a:xfrm>
          <a:prstGeom prst="rect">
            <a:avLst/>
          </a:prstGeom>
        </p:spPr>
        <p:txBody>
          <a:bodyPr/>
          <a:lstStyle/>
          <a:p>
            <a:pPr algn="l"/>
            <a:r>
              <a:rPr dirty="0"/>
              <a:t>Final Result!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60" y="3667737"/>
            <a:ext cx="13113479" cy="9447667"/>
          </a:xfrm>
          <a:prstGeom prst="rect">
            <a:avLst/>
          </a:prstGeom>
          <a:ln w="3175">
            <a:miter lim="400000"/>
          </a:ln>
        </p:spPr>
      </p:pic>
      <p:sp>
        <p:nvSpPr>
          <p:cNvPr id="175" name="Get the graph in a .png file, which is saved in the same path with your python code file!"/>
          <p:cNvSpPr txBox="1"/>
          <p:nvPr/>
        </p:nvSpPr>
        <p:spPr>
          <a:xfrm>
            <a:off x="255771" y="2153519"/>
            <a:ext cx="12884553" cy="1143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algn="l">
              <a:defRPr sz="4200" spc="-42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r>
              <a:rPr dirty="0"/>
              <a:t>Get the graph in a .</a:t>
            </a:r>
            <a:r>
              <a:rPr dirty="0" err="1"/>
              <a:t>png</a:t>
            </a:r>
            <a:r>
              <a:rPr dirty="0"/>
              <a:t> file, </a:t>
            </a:r>
            <a:endParaRPr lang="en-US" dirty="0"/>
          </a:p>
          <a:p>
            <a:r>
              <a:rPr dirty="0"/>
              <a:t>which is saved in the same path with your python code file!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  <p:bldP spid="174" grpId="3" animBg="1" advAuto="0"/>
      <p:bldP spid="175" grpId="2" animBg="1" advAuto="0"/>
    </p:bldLst>
  </p:timing>
</p:sld>
</file>

<file path=ppt/theme/theme1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54B74BE36084BB24964D423D8C80D" ma:contentTypeVersion="12" ma:contentTypeDescription="Create a new document." ma:contentTypeScope="" ma:versionID="bf1d5d524d2a59620e239ff5d29067f4">
  <xsd:schema xmlns:xsd="http://www.w3.org/2001/XMLSchema" xmlns:xs="http://www.w3.org/2001/XMLSchema" xmlns:p="http://schemas.microsoft.com/office/2006/metadata/properties" xmlns:ns2="f6b3f310-3fb6-4fd8-a33a-b4ad13652c03" xmlns:ns3="c49cfd15-0549-481b-a316-d6d0af400daa" targetNamespace="http://schemas.microsoft.com/office/2006/metadata/properties" ma:root="true" ma:fieldsID="5c35c29f8d726afc6de2397552ae3fbe" ns2:_="" ns3:_="">
    <xsd:import namespace="f6b3f310-3fb6-4fd8-a33a-b4ad13652c03"/>
    <xsd:import namespace="c49cfd15-0549-481b-a316-d6d0af400da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b3f310-3fb6-4fd8-a33a-b4ad13652c0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a48f9566-069b-479b-843d-4f6c74a4a3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9cfd15-0549-481b-a316-d6d0af400daa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b6953ac-6d3e-4b13-ab02-385132f77b9a}" ma:internalName="TaxCatchAll" ma:showField="CatchAllData" ma:web="c49cfd15-0549-481b-a316-d6d0af400d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f6b3f310-3fb6-4fd8-a33a-b4ad13652c03" xsi:nil="true"/>
    <lcf76f155ced4ddcb4097134ff3c332f xmlns="f6b3f310-3fb6-4fd8-a33a-b4ad13652c03">
      <Terms xmlns="http://schemas.microsoft.com/office/infopath/2007/PartnerControls"/>
    </lcf76f155ced4ddcb4097134ff3c332f>
    <TaxCatchAll xmlns="c49cfd15-0549-481b-a316-d6d0af400daa" xsi:nil="true"/>
  </documentManagement>
</p:properties>
</file>

<file path=customXml/itemProps1.xml><?xml version="1.0" encoding="utf-8"?>
<ds:datastoreItem xmlns:ds="http://schemas.openxmlformats.org/officeDocument/2006/customXml" ds:itemID="{36DC85EA-EEAA-466B-885B-91C5AB7D23C0}"/>
</file>

<file path=customXml/itemProps2.xml><?xml version="1.0" encoding="utf-8"?>
<ds:datastoreItem xmlns:ds="http://schemas.openxmlformats.org/officeDocument/2006/customXml" ds:itemID="{B54CF024-DB7F-415C-903E-4F46FDA2B628}"/>
</file>

<file path=customXml/itemProps3.xml><?xml version="1.0" encoding="utf-8"?>
<ds:datastoreItem xmlns:ds="http://schemas.openxmlformats.org/officeDocument/2006/customXml" ds:itemID="{EDEED276-8403-461C-BB08-2C5E723452F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79</Words>
  <Application>Microsoft Macintosh PowerPoint</Application>
  <PresentationFormat>Custom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Calibri</vt:lpstr>
      <vt:lpstr>Graphik Compact Bold</vt:lpstr>
      <vt:lpstr>Graphik Compact Regular</vt:lpstr>
      <vt:lpstr>Graphik Medium</vt:lpstr>
      <vt:lpstr>Graphik Semibold</vt:lpstr>
      <vt:lpstr>Helvetica Neue</vt:lpstr>
      <vt:lpstr>34_DynamicRainbow</vt:lpstr>
      <vt:lpstr>Master Data Visualization with Seaborn in Just 3 Minutes！👀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Data Visualization with Seaborn in Just 3 Minutes！👀</dc:title>
  <cp:lastModifiedBy>Jennifer Yu</cp:lastModifiedBy>
  <cp:revision>3</cp:revision>
  <dcterms:modified xsi:type="dcterms:W3CDTF">2024-10-28T10:59:10Z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0x01010073F54B74BE36084BB24964D423D8C80D</vt:lpwstr>
  </property>
</Properties>
</file>